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645" r:id="rId2"/>
    <p:sldId id="685" r:id="rId3"/>
    <p:sldId id="646" r:id="rId4"/>
    <p:sldId id="647" r:id="rId5"/>
    <p:sldId id="648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57" r:id="rId15"/>
    <p:sldId id="658" r:id="rId16"/>
    <p:sldId id="659" r:id="rId17"/>
    <p:sldId id="660" r:id="rId18"/>
    <p:sldId id="661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2" r:id="rId39"/>
    <p:sldId id="683" r:id="rId40"/>
    <p:sldId id="686" r:id="rId41"/>
    <p:sldId id="687" r:id="rId42"/>
    <p:sldId id="688" r:id="rId43"/>
    <p:sldId id="689" r:id="rId44"/>
    <p:sldId id="690" r:id="rId45"/>
    <p:sldId id="704" r:id="rId46"/>
    <p:sldId id="705" r:id="rId47"/>
    <p:sldId id="706" r:id="rId48"/>
    <p:sldId id="707" r:id="rId49"/>
    <p:sldId id="703" r:id="rId50"/>
    <p:sldId id="696" r:id="rId51"/>
    <p:sldId id="698" r:id="rId52"/>
    <p:sldId id="700" r:id="rId53"/>
    <p:sldId id="702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 autoAdjust="0"/>
    <p:restoredTop sz="91411" autoAdjust="0"/>
  </p:normalViewPr>
  <p:slideViewPr>
    <p:cSldViewPr>
      <p:cViewPr>
        <p:scale>
          <a:sx n="122" d="100"/>
          <a:sy n="122" d="100"/>
        </p:scale>
        <p:origin x="205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2017. 8. 10.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Thursday, August 10,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866149" indent="-241093">
              <a:spcBef>
                <a:spcPts val="2250"/>
              </a:spcBef>
              <a:defRPr sz="1969"/>
            </a:lvl3pPr>
            <a:lvl4pPr marL="1178677" indent="-241093">
              <a:spcBef>
                <a:spcPts val="2250"/>
              </a:spcBef>
              <a:defRPr sz="1969"/>
            </a:lvl4pPr>
            <a:lvl5pPr marL="149120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11860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2017. 8. 10.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2017. 8. 10.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arxiv.org/pdf/1505.04597.pdf" TargetMode="External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aaai.org/ocs/index.php/AAAI/AAAI16/paper/view/11789" TargetMode="External"/><Relationship Id="rId3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arxiv.org/pdf/1612.05360.pdf" TargetMode="External"/><Relationship Id="rId3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arxiv.org/pdf/1612.01105.pdf" TargetMode="External"/><Relationship Id="rId3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03040" y="1628800"/>
            <a:ext cx="893345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>
                <a:latin typeface="나눔바른고딕OTF Bold" charset="-127"/>
                <a:ea typeface="나눔바른고딕OTF Bold" charset="-127"/>
              </a:rPr>
              <a:t>Semantic </a:t>
            </a:r>
            <a:r>
              <a:rPr lang="en-US" altLang="ko-KR" sz="6000" smtClean="0">
                <a:latin typeface="나눔바른고딕OTF Bold" charset="-127"/>
                <a:ea typeface="나눔바른고딕OTF Bold" charset="-127"/>
              </a:rPr>
              <a:t>segmentation</a:t>
            </a:r>
            <a:endParaRPr lang="en-US" altLang="ko-KR" sz="60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46433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85068"/>
            <a:ext cx="7344816" cy="5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237389" cy="57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6" y="908720"/>
            <a:ext cx="4339866" cy="2692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40" y="908720"/>
            <a:ext cx="3297992" cy="26924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30205"/>
            <a:ext cx="3672408" cy="25594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562" y="3931478"/>
            <a:ext cx="3559870" cy="22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7" y="692696"/>
            <a:ext cx="860650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2" y="692696"/>
            <a:ext cx="812467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1"/>
            <a:ext cx="9144000" cy="42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68"/>
            <a:ext cx="9144000" cy="44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303"/>
            <a:ext cx="9144000" cy="59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100" y="1119188"/>
            <a:ext cx="524380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Full-Resolution Residual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727" y="1119188"/>
            <a:ext cx="7410546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Full-Resolution Residual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25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1807369"/>
            <a:ext cx="6985000" cy="3886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Full-Resolution Residual Nets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37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658" y="1119188"/>
            <a:ext cx="769868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1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9512" y="2270912"/>
            <a:ext cx="8575200" cy="1950176"/>
          </a:xfrm>
        </p:spPr>
        <p:txBody>
          <a:bodyPr/>
          <a:lstStyle/>
          <a:p>
            <a:pPr algn="ctr"/>
            <a:r>
              <a:rPr kumimoji="1" lang="en-US" altLang="ko-KR" sz="6600" dirty="0" smtClean="0"/>
              <a:t>Other </a:t>
            </a:r>
            <a:r>
              <a:rPr kumimoji="1" lang="en-US" altLang="ko-KR" sz="6600" dirty="0" smtClean="0"/>
              <a:t>Architectures</a:t>
            </a:r>
            <a:endParaRPr kumimoji="1" lang="ko-KR" altLang="en-US" sz="6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4000" dirty="0"/>
              <a:t>U-Net</a:t>
            </a:r>
          </a:p>
        </p:txBody>
      </p:sp>
      <p:sp>
        <p:nvSpPr>
          <p:cNvPr id="152" name="Shape 152"/>
          <p:cNvSpPr/>
          <p:nvPr/>
        </p:nvSpPr>
        <p:spPr>
          <a:xfrm>
            <a:off x="6588224" y="6544688"/>
            <a:ext cx="2410917" cy="233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 sz="1050" dirty="0">
                <a:latin typeface="나눔바른고딕OTF Bold" charset="-127"/>
              </a:rPr>
              <a:t>https://arxiv.org/pdf/1505.04597.pdf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2076914" y="4715282"/>
            <a:ext cx="6000098" cy="13285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43763" indent="-143763" defTabSz="188945">
              <a:spcBef>
                <a:spcPts val="1336"/>
              </a:spcBef>
              <a:defRPr sz="1700"/>
            </a:pPr>
            <a:r>
              <a:t>Do not use unpooling(only up-convolution)</a:t>
            </a:r>
          </a:p>
          <a:p>
            <a:pPr marL="143763" indent="-143763" defTabSz="188945">
              <a:spcBef>
                <a:spcPts val="1336"/>
              </a:spcBef>
              <a:defRPr sz="1700"/>
            </a:pPr>
            <a:r>
              <a:t>Skip-connection(with concat)</a:t>
            </a:r>
          </a:p>
          <a:p>
            <a:pPr marL="143763" indent="-143763" defTabSz="188945">
              <a:spcBef>
                <a:spcPts val="1336"/>
              </a:spcBef>
              <a:defRPr sz="1700"/>
            </a:pPr>
            <a:r>
              <a:t>Do not have fully connected layer</a:t>
            </a:r>
          </a:p>
          <a:p>
            <a:pPr marL="143763" indent="-143763" defTabSz="188945">
              <a:spcBef>
                <a:spcPts val="1336"/>
              </a:spcBef>
              <a:defRPr sz="1700"/>
            </a:pPr>
            <a:r>
              <a:t>Elastic deformation</a:t>
            </a:r>
          </a:p>
        </p:txBody>
      </p:sp>
      <p:pic>
        <p:nvPicPr>
          <p:cNvPr id="154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8020" y="1403700"/>
            <a:ext cx="5047961" cy="32528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45133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43305">
              <a:defRPr sz="7400"/>
            </a:lvl1pPr>
          </a:lstStyle>
          <a:p>
            <a:r>
              <a:rPr sz="4000" dirty="0"/>
              <a:t>Deep contextual networks</a:t>
            </a:r>
          </a:p>
        </p:txBody>
      </p:sp>
      <p:sp>
        <p:nvSpPr>
          <p:cNvPr id="160" name="Shape 160"/>
          <p:cNvSpPr/>
          <p:nvPr/>
        </p:nvSpPr>
        <p:spPr>
          <a:xfrm>
            <a:off x="4644008" y="6558627"/>
            <a:ext cx="4364977" cy="233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 sz="1050" dirty="0">
                <a:latin typeface="나눔바른고딕OTF Bold" charset="-127"/>
              </a:rPr>
              <a:t>http://www.aaai.org/ocs/index.php/AAAI/AAAI16/paper/view/11789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xfrm>
            <a:off x="1571951" y="5282494"/>
            <a:ext cx="6000099" cy="11446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65638" indent="-165638" defTabSz="217697">
              <a:spcBef>
                <a:spcPts val="1547"/>
              </a:spcBef>
              <a:defRPr sz="2000"/>
            </a:pPr>
            <a:r>
              <a:t>Auxiliary connection, classifier</a:t>
            </a:r>
          </a:p>
          <a:p>
            <a:pPr marL="165638" indent="-165638" defTabSz="217697">
              <a:spcBef>
                <a:spcPts val="1547"/>
              </a:spcBef>
              <a:defRPr sz="2000"/>
            </a:pPr>
            <a:r>
              <a:t>Ensemble</a:t>
            </a:r>
          </a:p>
          <a:p>
            <a:pPr marL="165638" indent="-165638" defTabSz="217697">
              <a:spcBef>
                <a:spcPts val="1547"/>
              </a:spcBef>
              <a:defRPr sz="2000"/>
            </a:pPr>
            <a:r>
              <a:t>Lower memory consumption</a:t>
            </a:r>
          </a:p>
        </p:txBody>
      </p:sp>
      <p:pic>
        <p:nvPicPr>
          <p:cNvPr id="162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3578" y="1502318"/>
            <a:ext cx="6096845" cy="36300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38125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FusionNet</a:t>
            </a:r>
          </a:p>
        </p:txBody>
      </p:sp>
      <p:sp>
        <p:nvSpPr>
          <p:cNvPr id="168" name="Shape 168"/>
          <p:cNvSpPr/>
          <p:nvPr/>
        </p:nvSpPr>
        <p:spPr>
          <a:xfrm>
            <a:off x="6588224" y="6544688"/>
            <a:ext cx="2410917" cy="233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 sz="1050" dirty="0">
                <a:latin typeface="나눔바른고딕OTF Bold" charset="-127"/>
              </a:rPr>
              <a:t>https://arxiv.org/pdf/1612.05360.pdf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3005" y="4554984"/>
            <a:ext cx="6000099" cy="126238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184391" indent="-184391" defTabSz="242342">
              <a:spcBef>
                <a:spcPts val="1687"/>
              </a:spcBef>
              <a:defRPr sz="2200"/>
            </a:pPr>
            <a:r>
              <a:t>Skip-connection(with summation)</a:t>
            </a:r>
          </a:p>
          <a:p>
            <a:pPr marL="184391" indent="-184391" defTabSz="242342">
              <a:spcBef>
                <a:spcPts val="1687"/>
              </a:spcBef>
              <a:defRPr sz="2200"/>
            </a:pPr>
            <a:r>
              <a:t>Residual block(shortcut connection)</a:t>
            </a:r>
          </a:p>
          <a:p>
            <a:pPr marL="184391" indent="-184391" defTabSz="242342">
              <a:spcBef>
                <a:spcPts val="1687"/>
              </a:spcBef>
              <a:defRPr sz="2200"/>
            </a:pPr>
            <a:r>
              <a:t>Elastic deformation</a:t>
            </a:r>
          </a:p>
        </p:txBody>
      </p:sp>
      <p:pic>
        <p:nvPicPr>
          <p:cNvPr id="170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157671" y="-670385"/>
            <a:ext cx="2828659" cy="73765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9838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4094">
              <a:defRPr sz="7000"/>
            </a:lvl1pPr>
          </a:lstStyle>
          <a:p>
            <a:r>
              <a:rPr sz="4000" dirty="0"/>
              <a:t>Pyramid Scene Parsing Net</a:t>
            </a:r>
          </a:p>
        </p:txBody>
      </p:sp>
      <p:sp>
        <p:nvSpPr>
          <p:cNvPr id="176" name="Shape 176"/>
          <p:cNvSpPr/>
          <p:nvPr/>
        </p:nvSpPr>
        <p:spPr>
          <a:xfrm>
            <a:off x="6588224" y="6544688"/>
            <a:ext cx="2410917" cy="233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"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 sz="1050" dirty="0">
                <a:latin typeface="나눔바른고딕OTF Bold" charset="-127"/>
              </a:rPr>
              <a:t>https://arxiv.org/pdf/1612.01105.pdf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599377" y="4164690"/>
            <a:ext cx="6000099" cy="151804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62513" indent="-162513" defTabSz="213590">
              <a:spcBef>
                <a:spcPts val="1477"/>
              </a:spcBef>
              <a:defRPr sz="1900"/>
            </a:pPr>
            <a:r>
              <a:t>Pre-trained FCN with ResNet(1/8 sized feature map)</a:t>
            </a:r>
          </a:p>
          <a:p>
            <a:pPr marL="162513" indent="-162513" defTabSz="213590">
              <a:spcBef>
                <a:spcPts val="1477"/>
              </a:spcBef>
              <a:defRPr sz="1900"/>
            </a:pPr>
            <a:r>
              <a:t>Pyramid pooling &amp; 1x1 cone</a:t>
            </a:r>
          </a:p>
          <a:p>
            <a:pPr marL="162513" indent="-162513" defTabSz="213590">
              <a:spcBef>
                <a:spcPts val="1477"/>
              </a:spcBef>
              <a:defRPr sz="1900"/>
            </a:pPr>
            <a:r>
              <a:t>Bilinear interpolation</a:t>
            </a:r>
          </a:p>
          <a:p>
            <a:pPr marL="162513" indent="-162513" defTabSz="213590">
              <a:spcBef>
                <a:spcPts val="1477"/>
              </a:spcBef>
              <a:defRPr sz="1900"/>
            </a:pPr>
            <a:r>
              <a:t>Avg pooling is better than Max pooling</a:t>
            </a:r>
          </a:p>
        </p:txBody>
      </p:sp>
      <p:pic>
        <p:nvPicPr>
          <p:cNvPr id="178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231" y="1641094"/>
            <a:ext cx="7961539" cy="22655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87711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33072</TotalTime>
  <Words>149</Words>
  <Application>Microsoft Macintosh PowerPoint</Application>
  <PresentationFormat>On-screen Show (4:3)</PresentationFormat>
  <Paragraphs>82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나눔바른고딕OTF Bold</vt:lpstr>
      <vt:lpstr>휴먼둥근헤드라인</vt:lpstr>
      <vt:lpstr>Garamond</vt:lpstr>
      <vt:lpstr>Helvetica</vt:lpstr>
      <vt:lpstr>Meiryo UI</vt:lpstr>
      <vt:lpstr>NanumBarunGothicOTF</vt:lpstr>
      <vt:lpstr>Arial</vt:lpstr>
      <vt:lpstr>Office 테마</vt:lpstr>
      <vt:lpstr>PowerPoint Presentation</vt:lpstr>
      <vt:lpstr>Semantic segmentation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PowerPoint Presentation</vt:lpstr>
      <vt:lpstr>Full-Resolution Residual Nets</vt:lpstr>
      <vt:lpstr>Full-Resolution Residual Nets</vt:lpstr>
      <vt:lpstr>Full-Resolution Residual Nets</vt:lpstr>
      <vt:lpstr>Results</vt:lpstr>
      <vt:lpstr>Other Architectures</vt:lpstr>
      <vt:lpstr>U-Net</vt:lpstr>
      <vt:lpstr>Deep contextual networks</vt:lpstr>
      <vt:lpstr>FusionNet</vt:lpstr>
      <vt:lpstr>Pyramid Scene Parsing Net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Microsoft Office User</cp:lastModifiedBy>
  <cp:revision>1133</cp:revision>
  <dcterms:created xsi:type="dcterms:W3CDTF">2010-03-17T18:05:41Z</dcterms:created>
  <dcterms:modified xsi:type="dcterms:W3CDTF">2017-08-10T04:33:39Z</dcterms:modified>
</cp:coreProperties>
</file>